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6" r:id="rId2"/>
    <p:sldId id="267" r:id="rId3"/>
    <p:sldId id="268" r:id="rId4"/>
    <p:sldId id="269" r:id="rId5"/>
    <p:sldId id="270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4E307-6AF0-4588-B8DA-3395CA30331A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34694-04FF-4D87-B9E0-022886F9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72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3D7C9-6E5A-4711-A198-E7A072FAB1B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6BBDE-D86C-4BFF-8CA4-94DB4C860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8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4A628-9AEA-405C-B2DE-B6DAB58536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70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3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2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8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1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4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0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5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6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</a:t>
            </a:r>
            <a:r>
              <a:rPr lang="en-US" smtClean="0">
                <a:solidFill>
                  <a:srgbClr val="00B050"/>
                </a:solidFill>
              </a:rPr>
              <a:t>Clase </a:t>
            </a:r>
            <a:r>
              <a:rPr lang="en-US" smtClean="0">
                <a:solidFill>
                  <a:srgbClr val="00B050"/>
                </a:solidFill>
              </a:rPr>
              <a:t>801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13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23: </a:t>
            </a: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dolor?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duele</a:t>
            </a:r>
            <a:r>
              <a:rPr lang="en-US" dirty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L.O.-  to learn more parts of the body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smtClean="0"/>
              <a:t>TEXTBOOK: </a:t>
            </a:r>
          </a:p>
          <a:p>
            <a:r>
              <a:rPr lang="en-US" dirty="0" smtClean="0"/>
              <a:t>Looking at p. 200-201,Completa </a:t>
            </a:r>
            <a:r>
              <a:rPr lang="en-US" u="sng" dirty="0" err="1" smtClean="0"/>
              <a:t>Rompecabezas</a:t>
            </a:r>
            <a:r>
              <a:rPr lang="en-US" dirty="0" smtClean="0"/>
              <a:t> p. </a:t>
            </a:r>
            <a:r>
              <a:rPr lang="en-US" dirty="0" smtClean="0"/>
              <a:t>203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93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8229600" cy="1143000"/>
          </a:xfrm>
        </p:spPr>
        <p:txBody>
          <a:bodyPr/>
          <a:lstStyle/>
          <a:p>
            <a:r>
              <a:rPr lang="en-US" altLang="en-US" dirty="0"/>
              <a:t>Las </a:t>
            </a:r>
            <a:r>
              <a:rPr lang="en-US" altLang="en-US" dirty="0" err="1"/>
              <a:t>partes</a:t>
            </a:r>
            <a:r>
              <a:rPr lang="en-US" altLang="en-US" dirty="0"/>
              <a:t> del </a:t>
            </a:r>
            <a:r>
              <a:rPr lang="en-US" altLang="en-US" dirty="0" err="1"/>
              <a:t>cuerpo</a:t>
            </a:r>
            <a:endParaRPr lang="en-US" alt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131" y="1361209"/>
            <a:ext cx="260032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628593" y="4814454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cuerpo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00884" y="5160819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body</a:t>
            </a:r>
          </a:p>
        </p:txBody>
      </p:sp>
      <p:pic>
        <p:nvPicPr>
          <p:cNvPr id="6151" name="Picture 7" descr="MCj0436391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84200"/>
            <a:ext cx="182880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972300" y="1752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boca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993082" y="2209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Mouth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02" y="5041323"/>
            <a:ext cx="13144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876801" y="5604164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diente</a:t>
            </a:r>
            <a:r>
              <a:rPr lang="en-US" altLang="en-US" sz="2400" b="1" dirty="0">
                <a:solidFill>
                  <a:srgbClr val="000066"/>
                </a:solidFill>
              </a:rPr>
              <a:t> / La </a:t>
            </a:r>
            <a:r>
              <a:rPr lang="en-US" altLang="en-US" sz="2400" b="1" dirty="0" err="1">
                <a:solidFill>
                  <a:srgbClr val="000066"/>
                </a:solidFill>
              </a:rPr>
              <a:t>muela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257800" y="60198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Tooth/ Molar</a:t>
            </a:r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483" y="2653145"/>
            <a:ext cx="166528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7772400" y="40386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629400" y="455814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lengua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8021782" y="455814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Tongue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1248"/>
            <a:ext cx="2133600" cy="160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Line 5"/>
          <p:cNvSpPr>
            <a:spLocks noChangeShapeType="1"/>
          </p:cNvSpPr>
          <p:nvPr/>
        </p:nvSpPr>
        <p:spPr bwMode="auto">
          <a:xfrm flipV="1">
            <a:off x="1475509" y="1066800"/>
            <a:ext cx="12192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572184" y="584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cuello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694709" y="97155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Neck</a:t>
            </a:r>
          </a:p>
        </p:txBody>
      </p:sp>
      <p:pic>
        <p:nvPicPr>
          <p:cNvPr id="23" name="Pictur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6" y="2438399"/>
            <a:ext cx="2361766" cy="1778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Line 24"/>
          <p:cNvSpPr>
            <a:spLocks noChangeShapeType="1"/>
          </p:cNvSpPr>
          <p:nvPr/>
        </p:nvSpPr>
        <p:spPr bwMode="auto">
          <a:xfrm flipH="1">
            <a:off x="1066800" y="3338945"/>
            <a:ext cx="0" cy="878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76200" y="4191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o</a:t>
            </a:r>
            <a:r>
              <a:rPr lang="en-US" altLang="en-US" sz="2400" b="1" dirty="0" err="1">
                <a:solidFill>
                  <a:srgbClr val="000066"/>
                </a:solidFill>
                <a:cs typeface="Times New Roman" pitchFamily="18" charset="0"/>
              </a:rPr>
              <a:t>ído</a:t>
            </a:r>
            <a:endParaRPr lang="en-US" altLang="en-US" sz="24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1066800" y="4191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Inner ear</a:t>
            </a:r>
          </a:p>
        </p:txBody>
      </p:sp>
      <p:pic>
        <p:nvPicPr>
          <p:cNvPr id="27" name="Picture 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6" y="5363657"/>
            <a:ext cx="18859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152400" y="5257800"/>
            <a:ext cx="2057400" cy="779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0" name="Text Box 41"/>
          <p:cNvSpPr txBox="1">
            <a:spLocks noChangeArrowheads="1"/>
          </p:cNvSpPr>
          <p:nvPr/>
        </p:nvSpPr>
        <p:spPr bwMode="auto">
          <a:xfrm>
            <a:off x="685800" y="5562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dedo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762000" y="5190331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finger</a:t>
            </a:r>
          </a:p>
        </p:txBody>
      </p:sp>
    </p:spTree>
    <p:extLst>
      <p:ext uri="{BB962C8B-B14F-4D97-AF65-F5344CB8AC3E}">
        <p14:creationId xmlns:p14="http://schemas.microsoft.com/office/powerpoint/2010/main" val="182328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817245"/>
            <a:ext cx="3038475" cy="509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4038600" y="2743200"/>
            <a:ext cx="66103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604962" y="4770120"/>
            <a:ext cx="985838" cy="304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2989897" y="5181600"/>
            <a:ext cx="1048703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1257300" y="1203960"/>
            <a:ext cx="952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562100" y="5867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pierna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005137" y="588264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Leg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8862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pie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886200" y="5181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Foot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369117" y="2362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rodilla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564380" y="2667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Knee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28600" y="68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cadera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609600" y="103632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Hip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096000" y="1524000"/>
            <a:ext cx="2743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1366837" y="582168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1371600" y="56769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571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81000" y="449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tobillo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6096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ankle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320" y="12954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477000" y="406908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espalda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781800" y="452628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8954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76400"/>
            <a:ext cx="4419600" cy="1143000"/>
          </a:xfrm>
        </p:spPr>
        <p:txBody>
          <a:bodyPr/>
          <a:lstStyle/>
          <a:p>
            <a:r>
              <a:rPr lang="en-US" altLang="en-US" sz="3200" dirty="0"/>
              <a:t>Marta: </a:t>
            </a:r>
            <a:br>
              <a:rPr lang="en-US" altLang="en-US" sz="3200" dirty="0"/>
            </a:br>
            <a:r>
              <a:rPr lang="en-US" altLang="en-US" sz="3200" dirty="0" err="1">
                <a:solidFill>
                  <a:schemeClr val="tx2"/>
                </a:solidFill>
                <a:cs typeface="Times New Roman" pitchFamily="18" charset="0"/>
              </a:rPr>
              <a:t>Raúl</a:t>
            </a:r>
            <a:r>
              <a:rPr lang="en-US" altLang="en-US" sz="3200" dirty="0">
                <a:solidFill>
                  <a:schemeClr val="tx2"/>
                </a:solidFill>
                <a:cs typeface="Times New Roman" pitchFamily="18" charset="0"/>
              </a:rPr>
              <a:t>: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4572000"/>
            <a:ext cx="510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420000"/>
                </a:solidFill>
              </a:rPr>
              <a:t>Marta: </a:t>
            </a:r>
            <a:br>
              <a:rPr lang="en-US" altLang="en-US" sz="3200" smtClean="0">
                <a:solidFill>
                  <a:srgbClr val="420000"/>
                </a:solidFill>
              </a:rPr>
            </a:br>
            <a:r>
              <a:rPr lang="en-US" altLang="en-US" sz="3200" smtClean="0">
                <a:solidFill>
                  <a:srgbClr val="660000"/>
                </a:solidFill>
                <a:cs typeface="Times New Roman" pitchFamily="18" charset="0"/>
              </a:rPr>
              <a:t>Sr. Roa:</a:t>
            </a:r>
            <a:endParaRPr lang="en-US" altLang="en-US" sz="3200" smtClean="0">
              <a:solidFill>
                <a:srgbClr val="420000"/>
              </a:solidFill>
              <a:cs typeface="Times New Roman" pitchFamily="18" charset="0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1009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95400"/>
            <a:ext cx="19050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14725"/>
            <a:ext cx="1009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203700"/>
            <a:ext cx="22764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395663" y="1295400"/>
            <a:ext cx="26241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>
                <a:solidFill>
                  <a:srgbClr val="000000"/>
                </a:solidFill>
              </a:rPr>
              <a:t>¿</a:t>
            </a:r>
            <a:r>
              <a:rPr lang="en-US" altLang="en-US" sz="3200" dirty="0" err="1" smtClean="0">
                <a:solidFill>
                  <a:srgbClr val="000000"/>
                </a:solidFill>
              </a:rPr>
              <a:t>Qué</a:t>
            </a:r>
            <a:r>
              <a:rPr lang="en-US" altLang="en-US" sz="3200" dirty="0" smtClean="0">
                <a:solidFill>
                  <a:srgbClr val="000000"/>
                </a:solidFill>
              </a:rPr>
              <a:t> </a:t>
            </a:r>
            <a:r>
              <a:rPr lang="en-US" alt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</a:t>
            </a:r>
            <a:r>
              <a:rPr lang="en-US" altLang="en-US" sz="3200" dirty="0" smtClean="0">
                <a:solidFill>
                  <a:srgbClr val="000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00"/>
                </a:solidFill>
              </a:rPr>
              <a:t>duele</a:t>
            </a:r>
            <a:r>
              <a:rPr lang="en-US" altLang="en-US" sz="3200" dirty="0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676400" y="2849562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>
                <a:solidFill>
                  <a:srgbClr val="000000"/>
                </a:solidFill>
              </a:rPr>
              <a:t>Me </a:t>
            </a:r>
            <a:r>
              <a:rPr lang="en-US" altLang="en-US" sz="3200" dirty="0" err="1" smtClean="0">
                <a:solidFill>
                  <a:srgbClr val="000000"/>
                </a:solidFill>
              </a:rPr>
              <a:t>duele</a:t>
            </a:r>
            <a:r>
              <a:rPr lang="en-US" altLang="en-US" sz="3200" dirty="0" smtClean="0">
                <a:solidFill>
                  <a:srgbClr val="000000"/>
                </a:solidFill>
              </a:rPr>
              <a:t> el </a:t>
            </a:r>
            <a:r>
              <a:rPr lang="en-US" altLang="en-US" sz="3200" dirty="0" err="1" smtClean="0">
                <a:solidFill>
                  <a:srgbClr val="000000"/>
                </a:solidFill>
              </a:rPr>
              <a:t>brazo</a:t>
            </a:r>
            <a:r>
              <a:rPr lang="en-US" altLang="en-US" sz="32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589088" y="4678363"/>
            <a:ext cx="26019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¿Qué </a:t>
            </a:r>
            <a:r>
              <a:rPr lang="en-US" alt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</a:t>
            </a:r>
            <a:r>
              <a:rPr lang="en-US" altLang="en-US" sz="3200" smtClean="0">
                <a:solidFill>
                  <a:srgbClr val="000000"/>
                </a:solidFill>
              </a:rPr>
              <a:t> duele?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1828800" y="5135563"/>
            <a:ext cx="3416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Me duele la cabeza.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5029200" y="639763"/>
            <a:ext cx="2628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FF0000"/>
                </a:solidFill>
              </a:rPr>
              <a:t>Te </a:t>
            </a:r>
            <a:r>
              <a:rPr lang="en-US" altLang="en-US" sz="3200" b="1" smtClean="0">
                <a:solidFill>
                  <a:srgbClr val="000000"/>
                </a:solidFill>
              </a:rPr>
              <a:t>= </a:t>
            </a:r>
            <a:r>
              <a:rPr lang="en-US" altLang="en-US" sz="3200" b="1" smtClean="0">
                <a:solidFill>
                  <a:srgbClr val="000066"/>
                </a:solidFill>
              </a:rPr>
              <a:t>Informal</a:t>
            </a:r>
            <a:endParaRPr lang="en-US" altLang="en-US" sz="3200" b="1" smtClean="0">
              <a:solidFill>
                <a:srgbClr val="FF0000"/>
              </a:solidFill>
            </a:endParaRP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4876800" y="6202363"/>
            <a:ext cx="3349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FF0000"/>
                </a:solidFill>
              </a:rPr>
              <a:t>Le </a:t>
            </a:r>
            <a:r>
              <a:rPr lang="en-US" altLang="en-US" sz="3200" b="1" smtClean="0">
                <a:solidFill>
                  <a:srgbClr val="000000"/>
                </a:solidFill>
              </a:rPr>
              <a:t>= </a:t>
            </a:r>
            <a:r>
              <a:rPr lang="en-US" altLang="en-US" sz="3200" b="1" smtClean="0">
                <a:solidFill>
                  <a:srgbClr val="000066"/>
                </a:solidFill>
              </a:rPr>
              <a:t>formal/Polite</a:t>
            </a:r>
            <a:endParaRPr lang="en-US" altLang="en-US" sz="32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1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946275"/>
            <a:ext cx="8382000" cy="4225925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/>
          </a:p>
          <a:p>
            <a:pPr>
              <a:buFont typeface="Wingdings" pitchFamily="2" charset="2"/>
              <a:buNone/>
            </a:pPr>
            <a:r>
              <a:rPr lang="en-US" altLang="en-US"/>
              <a:t>1.  Dr. Muri: ¿Qué ___ duele?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2.  Tami: ___ duele la garganta.</a:t>
            </a:r>
          </a:p>
          <a:p>
            <a:endParaRPr lang="en-US" altLang="en-US"/>
          </a:p>
          <a:p>
            <a:pPr>
              <a:buFont typeface="Wingdings" pitchFamily="2" charset="2"/>
              <a:buNone/>
            </a:pPr>
            <a:r>
              <a:rPr lang="en-US" altLang="en-US"/>
              <a:t>3.  Mamá: ¿Qué ___ duele?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4.  Beny: ____ duele la muela.</a:t>
            </a:r>
          </a:p>
          <a:p>
            <a:pPr>
              <a:buFont typeface="Wingdings" pitchFamily="2" charset="2"/>
              <a:buNone/>
            </a:pPr>
            <a:endParaRPr lang="en-US" altLang="en-US">
              <a:solidFill>
                <a:schemeClr val="bg2"/>
              </a:solidFill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57200" y="920750"/>
            <a:ext cx="470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/>
              <a:t>I-Completa los dialogos:</a:t>
            </a:r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3622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648200"/>
            <a:ext cx="11017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752600"/>
            <a:ext cx="2057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91000"/>
            <a:ext cx="11557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442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3352800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u="sng" dirty="0" err="1" smtClean="0"/>
              <a:t>Ejercicio</a:t>
            </a:r>
            <a:r>
              <a:rPr lang="en-US" u="sng" dirty="0" smtClean="0"/>
              <a:t> </a:t>
            </a:r>
            <a:r>
              <a:rPr lang="en-US" dirty="0" smtClean="0"/>
              <a:t>1 p. 202; </a:t>
            </a:r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0292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SIGN </a:t>
            </a:r>
            <a:r>
              <a:rPr lang="en-US" u="sng" dirty="0" smtClean="0">
                <a:solidFill>
                  <a:prstClr val="black"/>
                </a:solidFill>
              </a:rPr>
              <a:t>Quiz C</a:t>
            </a:r>
            <a:r>
              <a:rPr lang="en-US" dirty="0" smtClean="0">
                <a:solidFill>
                  <a:prstClr val="black"/>
                </a:solidFill>
              </a:rPr>
              <a:t> by NO LATER than NEXT MONDAY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WORKBOOK</a:t>
            </a:r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dirty="0" err="1">
                <a:solidFill>
                  <a:prstClr val="black"/>
                </a:solidFill>
              </a:rPr>
              <a:t>Completa</a:t>
            </a:r>
            <a:r>
              <a:rPr lang="en-US" dirty="0">
                <a:solidFill>
                  <a:prstClr val="black"/>
                </a:solidFill>
              </a:rPr>
              <a:t> p. </a:t>
            </a:r>
            <a:r>
              <a:rPr lang="en-US" dirty="0" smtClean="0">
                <a:solidFill>
                  <a:prstClr val="black"/>
                </a:solidFill>
              </a:rPr>
              <a:t>6.6-6.7</a:t>
            </a:r>
            <a:endParaRPr lang="en-US" dirty="0">
              <a:solidFill>
                <a:prstClr val="black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23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20938"/>
              </p:ext>
            </p:extLst>
          </p:nvPr>
        </p:nvGraphicFramePr>
        <p:xfrm>
          <a:off x="1524000" y="1981200"/>
          <a:ext cx="6096000" cy="2072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Correcto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Incorrecto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0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Parts, </a:t>
            </a:r>
            <a:r>
              <a:rPr lang="en-US" dirty="0" err="1" smtClean="0">
                <a:solidFill>
                  <a:srgbClr val="FF0000"/>
                </a:solidFill>
              </a:rPr>
              <a:t>Ej</a:t>
            </a:r>
            <a:r>
              <a:rPr lang="en-US" dirty="0" smtClean="0">
                <a:solidFill>
                  <a:srgbClr val="FF0000"/>
                </a:solidFill>
              </a:rPr>
              <a:t>. 1 p. 202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Roberto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fiebre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dolor de </a:t>
            </a:r>
            <a:r>
              <a:rPr lang="en-US" dirty="0" err="1" smtClean="0"/>
              <a:t>estomago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consultorio</a:t>
            </a:r>
            <a:r>
              <a:rPr lang="en-US" dirty="0" smtClean="0"/>
              <a:t> del medico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r>
              <a:rPr lang="en-US" dirty="0" smtClean="0"/>
              <a:t> </a:t>
            </a:r>
            <a:r>
              <a:rPr lang="en-US" dirty="0" err="1" smtClean="0"/>
              <a:t>fisico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abre</a:t>
            </a:r>
            <a:r>
              <a:rPr lang="en-US" dirty="0" smtClean="0"/>
              <a:t> la </a:t>
            </a:r>
            <a:r>
              <a:rPr lang="en-US" dirty="0" err="1" smtClean="0"/>
              <a:t>boca</a:t>
            </a:r>
            <a:r>
              <a:rPr lang="en-US" dirty="0" smtClean="0"/>
              <a:t> y la </a:t>
            </a:r>
            <a:r>
              <a:rPr lang="en-US" dirty="0" err="1" smtClean="0"/>
              <a:t>doctora</a:t>
            </a:r>
            <a:r>
              <a:rPr lang="en-US" dirty="0" smtClean="0"/>
              <a:t> le </a:t>
            </a:r>
            <a:r>
              <a:rPr lang="en-US" dirty="0" err="1" smtClean="0"/>
              <a:t>examina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 </a:t>
            </a:r>
            <a:r>
              <a:rPr lang="en-US" dirty="0" err="1" smtClean="0"/>
              <a:t>venden</a:t>
            </a:r>
            <a:r>
              <a:rPr lang="en-US" dirty="0" smtClean="0"/>
              <a:t> </a:t>
            </a:r>
            <a:r>
              <a:rPr lang="en-US" dirty="0" err="1" smtClean="0"/>
              <a:t>recetas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6442</TotalTime>
  <Words>250</Words>
  <Application>Microsoft Office PowerPoint</Application>
  <PresentationFormat>On-screen Show (4:3)</PresentationFormat>
  <Paragraphs>64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 Clase 801 La fecha es el 13 de noviembre del 2017</vt:lpstr>
      <vt:lpstr>Las partes del cuerpo</vt:lpstr>
      <vt:lpstr>PowerPoint Presentation</vt:lpstr>
      <vt:lpstr>Marta:  Raúl:</vt:lpstr>
      <vt:lpstr>PowerPoint Presentation</vt:lpstr>
      <vt:lpstr>Practica</vt:lpstr>
      <vt:lpstr>Teacher Oral Parts, Ej. 1 p. 202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5 de marzo del 2015</dc:title>
  <dc:creator>Helen Zumaeta</dc:creator>
  <cp:lastModifiedBy>Helen Zumaeta</cp:lastModifiedBy>
  <cp:revision>20</cp:revision>
  <cp:lastPrinted>2015-03-04T22:25:38Z</cp:lastPrinted>
  <dcterms:created xsi:type="dcterms:W3CDTF">2015-03-04T16:18:37Z</dcterms:created>
  <dcterms:modified xsi:type="dcterms:W3CDTF">2017-11-13T15:57:53Z</dcterms:modified>
</cp:coreProperties>
</file>